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117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7590" y="596019"/>
            <a:ext cx="8136382" cy="3213982"/>
          </a:xfrm>
        </p:spPr>
        <p:txBody>
          <a:bodyPr anchor="b">
            <a:normAutofit/>
          </a:bodyPr>
          <a:lstStyle>
            <a:lvl1pPr algn="ctr">
              <a:defRPr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7590" y="3886200"/>
            <a:ext cx="8136382" cy="221910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EB85-4670-4131-A56F-42DD01A72989}" type="datetimeFigureOut">
              <a:rPr lang="en-US" smtClean="0"/>
              <a:t>13-Sep-19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22DC5-E47D-44CC-9EC2-4F1B37E1A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6417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4150" y="4377486"/>
            <a:ext cx="8030758" cy="907505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94152" y="996188"/>
            <a:ext cx="7909879" cy="298112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4150" y="5284990"/>
            <a:ext cx="8030758" cy="81707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EB85-4670-4131-A56F-42DD01A72989}" type="datetimeFigureOut">
              <a:rPr lang="en-US" smtClean="0"/>
              <a:t>13-Sep-19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94151" y="6181345"/>
            <a:ext cx="578205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22DC5-E47D-44CC-9EC2-4F1B37E1A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714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6543" y="596018"/>
            <a:ext cx="8137430" cy="3137782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6543" y="4343400"/>
            <a:ext cx="8137430" cy="175866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EB85-4670-4131-A56F-42DD01A72989}" type="datetimeFigureOut">
              <a:rPr lang="en-US" smtClean="0"/>
              <a:t>13-Sep-19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22DC5-E47D-44CC-9EC2-4F1B37E1A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148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2470" y="860276"/>
            <a:ext cx="49542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546224" y="2985923"/>
            <a:ext cx="49542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355" y="596019"/>
            <a:ext cx="7555291" cy="3044079"/>
          </a:xfrm>
        </p:spPr>
        <p:txBody>
          <a:bodyPr anchor="ctr">
            <a:normAutofit/>
          </a:bodyPr>
          <a:lstStyle>
            <a:lvl1pPr algn="l">
              <a:defRPr sz="2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1139" y="3650606"/>
            <a:ext cx="7183722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6543" y="4641206"/>
            <a:ext cx="813742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EB85-4670-4131-A56F-42DD01A72989}" type="datetimeFigureOut">
              <a:rPr lang="en-US" smtClean="0"/>
              <a:t>13-Sep-19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22DC5-E47D-44CC-9EC2-4F1B37E1A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8978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6543" y="3603566"/>
            <a:ext cx="8138366" cy="1468800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9434" y="5072366"/>
            <a:ext cx="8138367" cy="102969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EB85-4670-4131-A56F-42DD01A72989}" type="datetimeFigureOut">
              <a:rPr lang="en-US" smtClean="0"/>
              <a:t>13-Sep-19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22DC5-E47D-44CC-9EC2-4F1B37E1A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4965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32470" y="753851"/>
            <a:ext cx="49542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44853" y="2879498"/>
            <a:ext cx="49542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355" y="596019"/>
            <a:ext cx="7555291" cy="2844369"/>
          </a:xfrm>
        </p:spPr>
        <p:txBody>
          <a:bodyPr anchor="ctr">
            <a:normAutofit/>
          </a:bodyPr>
          <a:lstStyle>
            <a:lvl1pPr algn="l">
              <a:defRPr sz="2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86543" y="3886200"/>
            <a:ext cx="8138366" cy="105366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6543" y="4939862"/>
            <a:ext cx="8138366" cy="1162198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EB85-4670-4131-A56F-42DD01A72989}" type="datetimeFigureOut">
              <a:rPr lang="en-US" smtClean="0"/>
              <a:t>13-Sep-19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22DC5-E47D-44CC-9EC2-4F1B37E1A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1656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6542" y="596018"/>
            <a:ext cx="8137429" cy="275678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86542" y="3682942"/>
            <a:ext cx="8137429" cy="104928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6543" y="4732224"/>
            <a:ext cx="8137428" cy="1369836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EB85-4670-4131-A56F-42DD01A72989}" type="datetimeFigureOut">
              <a:rPr lang="en-US" smtClean="0"/>
              <a:t>13-Sep-19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22DC5-E47D-44CC-9EC2-4F1B37E1A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1951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86543" y="596018"/>
            <a:ext cx="8137429" cy="1312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EB85-4670-4131-A56F-42DD01A72989}" type="datetimeFigureOut">
              <a:rPr lang="en-US" smtClean="0"/>
              <a:t>13-Sep-19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22DC5-E47D-44CC-9EC2-4F1B37E1A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5821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97684" y="596018"/>
            <a:ext cx="1926288" cy="550604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6543" y="596018"/>
            <a:ext cx="6092815" cy="550604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EB85-4670-4131-A56F-42DD01A72989}" type="datetimeFigureOut">
              <a:rPr lang="en-US" smtClean="0"/>
              <a:t>13-Sep-19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22DC5-E47D-44CC-9EC2-4F1B37E1A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319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EB85-4670-4131-A56F-42DD01A72989}" type="datetimeFigureOut">
              <a:rPr lang="en-US" smtClean="0"/>
              <a:t>13-Sep-19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22DC5-E47D-44CC-9EC2-4F1B37E1A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532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590" y="3270699"/>
            <a:ext cx="8136382" cy="1823305"/>
          </a:xfrm>
        </p:spPr>
        <p:txBody>
          <a:bodyPr anchor="b">
            <a:normAutofit/>
          </a:bodyPr>
          <a:lstStyle>
            <a:lvl1pPr algn="r">
              <a:defRPr sz="2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590" y="5103810"/>
            <a:ext cx="8136382" cy="99825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EB85-4670-4131-A56F-42DD01A72989}" type="datetimeFigureOut">
              <a:rPr lang="en-US" smtClean="0"/>
              <a:t>13-Sep-19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22DC5-E47D-44CC-9EC2-4F1B37E1A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9735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6543" y="2060899"/>
            <a:ext cx="3992162" cy="40313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7295" y="2060898"/>
            <a:ext cx="3996676" cy="403133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EB85-4670-4131-A56F-42DD01A72989}" type="datetimeFigureOut">
              <a:rPr lang="en-US" smtClean="0"/>
              <a:t>13-Sep-19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22DC5-E47D-44CC-9EC2-4F1B37E1A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101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8499" y="2060898"/>
            <a:ext cx="3680206" cy="733596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6543" y="2786028"/>
            <a:ext cx="3992162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19329" y="2060899"/>
            <a:ext cx="3704643" cy="725129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29" y="2786028"/>
            <a:ext cx="4009980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EB85-4670-4131-A56F-42DD01A72989}" type="datetimeFigureOut">
              <a:rPr lang="en-US" smtClean="0"/>
              <a:t>13-Sep-19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22DC5-E47D-44CC-9EC2-4F1B37E1A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420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EB85-4670-4131-A56F-42DD01A72989}" type="datetimeFigureOut">
              <a:rPr lang="en-US" smtClean="0"/>
              <a:t>13-Sep-19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22DC5-E47D-44CC-9EC2-4F1B37E1A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732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EB85-4670-4131-A56F-42DD01A72989}" type="datetimeFigureOut">
              <a:rPr lang="en-US" smtClean="0"/>
              <a:t>13-Sep-19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22DC5-E47D-44CC-9EC2-4F1B37E1A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66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6543" y="1754928"/>
            <a:ext cx="2956983" cy="1371600"/>
          </a:xfrm>
        </p:spPr>
        <p:txBody>
          <a:bodyPr anchor="b">
            <a:normAutofit/>
          </a:bodyPr>
          <a:lstStyle>
            <a:lvl1pPr algn="l">
              <a:defRPr sz="2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7928" y="596019"/>
            <a:ext cx="4876044" cy="5506041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6543" y="3126528"/>
            <a:ext cx="295698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EB85-4670-4131-A56F-42DD01A72989}" type="datetimeFigureOut">
              <a:rPr lang="en-US" smtClean="0"/>
              <a:t>13-Sep-19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22DC5-E47D-44CC-9EC2-4F1B37E1A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005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6543" y="1898269"/>
            <a:ext cx="4792453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75062" y="-18288"/>
            <a:ext cx="2708401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29" y="3269869"/>
            <a:ext cx="479245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900620" y="6181345"/>
            <a:ext cx="778377" cy="365125"/>
          </a:xfrm>
        </p:spPr>
        <p:txBody>
          <a:bodyPr/>
          <a:lstStyle/>
          <a:p>
            <a:fld id="{A476EB85-4670-4131-A56F-42DD01A72989}" type="datetimeFigureOut">
              <a:rPr lang="en-US" smtClean="0"/>
              <a:t>13-Sep-19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86544" y="6181345"/>
            <a:ext cx="401407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951" y="6181344"/>
            <a:ext cx="330618" cy="329250"/>
          </a:xfrm>
        </p:spPr>
        <p:txBody>
          <a:bodyPr/>
          <a:lstStyle/>
          <a:p>
            <a:fld id="{FF622DC5-E47D-44CC-9EC2-4F1B37E1A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71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6543" y="596018"/>
            <a:ext cx="8137429" cy="1312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6544" y="2060898"/>
            <a:ext cx="8137428" cy="4041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97684" y="6178261"/>
            <a:ext cx="1394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476EB85-4670-4131-A56F-42DD01A72989}" type="datetimeFigureOut">
              <a:rPr lang="en-US" smtClean="0"/>
              <a:t>13-Sep-19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6543" y="6178261"/>
            <a:ext cx="60928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6969" y="6178261"/>
            <a:ext cx="4479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FF622DC5-E47D-44CC-9EC2-4F1B37E1A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6692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28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04528" y="340045"/>
            <a:ext cx="803938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u="sng" cap="none" spc="0" dirty="0">
                <a:ln w="0"/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anose="020B0805030504020804" pitchFamily="34" charset="0"/>
                <a:ea typeface="Cambria Math" panose="02040503050406030204" pitchFamily="18" charset="0"/>
              </a:rPr>
              <a:t>RIP</a:t>
            </a:r>
            <a:r>
              <a:rPr lang="en-US" sz="4000" u="sng" cap="none" spc="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anose="020B0805030504020804" pitchFamily="34" charset="0"/>
                <a:ea typeface="Cambria Math" panose="02040503050406030204" pitchFamily="18" charset="0"/>
              </a:rPr>
              <a:t> with </a:t>
            </a:r>
            <a:r>
              <a:rPr lang="en-US" sz="4000" u="sng" cap="none" spc="0" dirty="0">
                <a:ln w="0"/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anose="020B0805030504020804" pitchFamily="34" charset="0"/>
                <a:ea typeface="Cambria Math" panose="02040503050406030204" pitchFamily="18" charset="0"/>
              </a:rPr>
              <a:t>InterVlan</a:t>
            </a:r>
            <a:r>
              <a:rPr lang="en-US" sz="4000" u="sng" cap="none" spc="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anose="020B0805030504020804" pitchFamily="34" charset="0"/>
                <a:ea typeface="Cambria Math" panose="02040503050406030204" pitchFamily="18" charset="0"/>
              </a:rPr>
              <a:t> configuration</a:t>
            </a:r>
          </a:p>
          <a:p>
            <a:pPr algn="ctr"/>
            <a:r>
              <a:rPr lang="en-US" sz="4000" u="sng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anose="020B0805030504020804" pitchFamily="34" charset="0"/>
                <a:ea typeface="Cambria Math" panose="02040503050406030204" pitchFamily="18" charset="0"/>
              </a:rPr>
              <a:t>In </a:t>
            </a:r>
            <a:r>
              <a:rPr lang="en-US" sz="4000" u="sng" dirty="0">
                <a:ln w="0"/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anose="020B0805030504020804" pitchFamily="34" charset="0"/>
                <a:ea typeface="Cambria Math" panose="02040503050406030204" pitchFamily="18" charset="0"/>
              </a:rPr>
              <a:t>Cisco Packet Tracer</a:t>
            </a:r>
            <a:endParaRPr lang="en-US" sz="4000" u="sng" cap="none" spc="0" dirty="0">
              <a:ln w="0"/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Demi ITC" panose="020B0805030504020804" pitchFamily="34" charset="0"/>
              <a:ea typeface="Cambria Math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8217" y="1994565"/>
            <a:ext cx="9045345" cy="4493538"/>
          </a:xfrm>
          <a:prstGeom prst="rect">
            <a:avLst/>
          </a:prstGeom>
          <a:ln w="19050">
            <a:solidFill>
              <a:srgbClr val="00B0F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Author Name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:- </a:t>
            </a:r>
            <a:r>
              <a:rPr lang="en-US" sz="2400" dirty="0">
                <a:solidFill>
                  <a:srgbClr val="00B0F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Eras Bold ITC" panose="020B0907030504020204" pitchFamily="34" charset="0"/>
              </a:rPr>
              <a:t>Shashi Kant</a:t>
            </a:r>
            <a:endParaRPr lang="en-US" dirty="0">
              <a:solidFill>
                <a:srgbClr val="00B0F0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Eras Bold ITC" panose="020B0907030504020204" pitchFamily="34" charset="0"/>
            </a:endParaRPr>
          </a:p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Inspired by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:- </a:t>
            </a:r>
            <a:r>
              <a:rPr lang="en-US" dirty="0"/>
              <a:t>Sandip Sir (Indian Cyber Security Solutions)</a:t>
            </a:r>
          </a:p>
          <a:p>
            <a:endParaRPr lang="en-US" dirty="0"/>
          </a:p>
          <a:p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:- </a:t>
            </a:r>
            <a:r>
              <a:rPr lang="en-US" dirty="0">
                <a:solidFill>
                  <a:srgbClr val="FF0000"/>
                </a:solidFill>
              </a:rPr>
              <a:t>23/07/2018</a:t>
            </a:r>
          </a:p>
          <a:p>
            <a:endParaRPr lang="en-US" dirty="0"/>
          </a:p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Now before starting this configuration what is</a:t>
            </a:r>
            <a:r>
              <a:rPr lang="en-US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RIP-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</a:t>
            </a:r>
          </a:p>
          <a:p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b="1" dirty="0"/>
              <a:t>It is distance vector protocol. It depends on UDP. It has two versions –Version 1 and Version 2. Version 1 is always </a:t>
            </a:r>
            <a:r>
              <a:rPr lang="en-US" b="1" dirty="0" err="1"/>
              <a:t>classful</a:t>
            </a:r>
            <a:r>
              <a:rPr lang="en-US" b="1" dirty="0"/>
              <a:t>, version 2 is by default </a:t>
            </a:r>
            <a:r>
              <a:rPr lang="en-US" b="1" dirty="0" err="1"/>
              <a:t>classful</a:t>
            </a:r>
            <a:r>
              <a:rPr lang="en-US" b="1" dirty="0"/>
              <a:t> but we can make it classless. RIP uses hop counts to calculate route cost. It uses Bellman-Ford algorithm(checks nearest hop). RIP prevents routing loops by Split Horizon(two different router can not send update of a single network) and Poison Reverse method. RIP can use maximum 16 (0-15) hops.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6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9273" y="244858"/>
            <a:ext cx="9104683" cy="83099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>
            <a:glow rad="101600">
              <a:srgbClr val="00B0F0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Finally we check that out Configuration is correct or not, by sending messages all throughout the network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1" t="12149" b="4717"/>
          <a:stretch/>
        </p:blipFill>
        <p:spPr>
          <a:xfrm>
            <a:off x="558947" y="1647645"/>
            <a:ext cx="8905336" cy="463238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glow rad="101600">
              <a:srgbClr val="00B0F0">
                <a:alpha val="60000"/>
              </a:srgbClr>
            </a:glow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6835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2674" y="412392"/>
            <a:ext cx="9183270" cy="141577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glow rad="101600">
              <a:srgbClr val="00B0F0">
                <a:alpha val="6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STEPS ARE GIVEN BELOW to make this configuration ::</a:t>
            </a:r>
          </a:p>
          <a:p>
            <a:endParaRPr lang="en-US" dirty="0"/>
          </a:p>
          <a:p>
            <a:r>
              <a:rPr lang="en-US" sz="2400" u="sng" dirty="0">
                <a:solidFill>
                  <a:srgbClr val="00B0F0"/>
                </a:solidFill>
              </a:rPr>
              <a:t>Step 1</a:t>
            </a:r>
            <a:r>
              <a:rPr lang="en-US" sz="2400" dirty="0"/>
              <a:t>:: </a:t>
            </a:r>
            <a:r>
              <a:rPr lang="en-US" sz="2000" dirty="0"/>
              <a:t>Let’s start by drawing the model as per the requirements of the configuration.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2" t="12396" r="5602" b="20879"/>
          <a:stretch/>
        </p:blipFill>
        <p:spPr>
          <a:xfrm>
            <a:off x="448573" y="2493034"/>
            <a:ext cx="8971472" cy="371798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glow rad="101600">
              <a:srgbClr val="00B0F0">
                <a:alpha val="60000"/>
              </a:srgbClr>
            </a:glow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444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2031" y="376690"/>
            <a:ext cx="8118506" cy="83099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>
            <a:glow rad="101600">
              <a:srgbClr val="00B0F0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 2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:: Now we provide IP address, Subnet Mask and default Gateway to each End devices:</a:t>
            </a:r>
          </a:p>
        </p:txBody>
      </p:sp>
      <p:sp>
        <p:nvSpPr>
          <p:cNvPr id="5" name="Rectangle 4"/>
          <p:cNvSpPr/>
          <p:nvPr/>
        </p:nvSpPr>
        <p:spPr>
          <a:xfrm>
            <a:off x="7498664" y="5610501"/>
            <a:ext cx="179408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Same for</a:t>
            </a:r>
          </a:p>
          <a:p>
            <a:pPr algn="ctr"/>
            <a:r>
              <a:rPr lang="en-US" dirty="0"/>
              <a:t>All other</a:t>
            </a:r>
          </a:p>
          <a:p>
            <a:pPr algn="ctr"/>
            <a:r>
              <a:rPr lang="en-US" dirty="0"/>
              <a:t>similar devices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1" t="15399" r="27895" b="16483"/>
          <a:stretch/>
        </p:blipFill>
        <p:spPr>
          <a:xfrm>
            <a:off x="1012031" y="1710539"/>
            <a:ext cx="5546785" cy="482329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glow rad="101600">
              <a:srgbClr val="00B0F0">
                <a:alpha val="60000"/>
              </a:srgbClr>
            </a:glow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708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829" y="242193"/>
            <a:ext cx="9474141" cy="83099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>
            <a:glow rad="101600">
              <a:srgbClr val="00B0F0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 3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:: Now to create InterVlan we start the configuration by typing the following commands in Router : ( i.e. No IP Address )</a:t>
            </a:r>
          </a:p>
        </p:txBody>
      </p:sp>
      <p:sp>
        <p:nvSpPr>
          <p:cNvPr id="4" name="Rectangle 3"/>
          <p:cNvSpPr/>
          <p:nvPr/>
        </p:nvSpPr>
        <p:spPr>
          <a:xfrm>
            <a:off x="5678012" y="6274895"/>
            <a:ext cx="3554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&lt;Same for all other similar devices&gt;</a:t>
            </a:r>
          </a:p>
        </p:txBody>
      </p:sp>
      <p:sp>
        <p:nvSpPr>
          <p:cNvPr id="6" name="Oval 5"/>
          <p:cNvSpPr/>
          <p:nvPr/>
        </p:nvSpPr>
        <p:spPr>
          <a:xfrm>
            <a:off x="1717704" y="2602127"/>
            <a:ext cx="1059679" cy="10340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940742">
            <a:off x="2777383" y="2991028"/>
            <a:ext cx="794759" cy="538385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6" t="21282" r="30160" b="22211"/>
          <a:stretch/>
        </p:blipFill>
        <p:spPr>
          <a:xfrm>
            <a:off x="1492369" y="1713428"/>
            <a:ext cx="6728604" cy="424903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glow rad="101600">
              <a:srgbClr val="00B0F0">
                <a:alpha val="60000"/>
              </a:srgbClr>
            </a:glow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Oval 6"/>
          <p:cNvSpPr/>
          <p:nvPr/>
        </p:nvSpPr>
        <p:spPr>
          <a:xfrm>
            <a:off x="1354347" y="3416060"/>
            <a:ext cx="1285336" cy="1242204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20534828">
            <a:off x="2585121" y="3461630"/>
            <a:ext cx="961845" cy="552090"/>
          </a:xfrm>
          <a:prstGeom prst="right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58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7303" y="395383"/>
            <a:ext cx="8000986" cy="83099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>
            <a:glow rad="101600">
              <a:srgbClr val="00B0F0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 4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::</a:t>
            </a:r>
            <a:r>
              <a:rPr lang="en-US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Now we do Encapsulation in the router to create InterVlan by typing the following command :</a:t>
            </a:r>
          </a:p>
        </p:txBody>
      </p:sp>
      <p:sp>
        <p:nvSpPr>
          <p:cNvPr id="4" name="Rectangle 3"/>
          <p:cNvSpPr/>
          <p:nvPr/>
        </p:nvSpPr>
        <p:spPr>
          <a:xfrm>
            <a:off x="5704779" y="6319545"/>
            <a:ext cx="3554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&lt;Same for all other similar devices&gt;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0" t="20817" r="21104" b="21283"/>
          <a:stretch/>
        </p:blipFill>
        <p:spPr>
          <a:xfrm>
            <a:off x="1048351" y="1880536"/>
            <a:ext cx="7310258" cy="427861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glow rad="101600">
              <a:srgbClr val="00B0F0">
                <a:alpha val="60000"/>
              </a:srgbClr>
            </a:glow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 5"/>
          <p:cNvSpPr/>
          <p:nvPr/>
        </p:nvSpPr>
        <p:spPr>
          <a:xfrm>
            <a:off x="2363638" y="3873217"/>
            <a:ext cx="3631721" cy="110418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147313" y="4019845"/>
            <a:ext cx="1216325" cy="810926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46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02941" y="475970"/>
            <a:ext cx="7535618" cy="83099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>
            <a:glow rad="101600">
              <a:srgbClr val="00B0F0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 5</a:t>
            </a:r>
            <a:r>
              <a:rPr lang="en-US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:: Now we open Switch and type the            	     following command to Create InterVlan </a:t>
            </a:r>
          </a:p>
        </p:txBody>
      </p:sp>
      <p:sp>
        <p:nvSpPr>
          <p:cNvPr id="5" name="Oval 4"/>
          <p:cNvSpPr/>
          <p:nvPr/>
        </p:nvSpPr>
        <p:spPr>
          <a:xfrm>
            <a:off x="1623701" y="1538243"/>
            <a:ext cx="1298961" cy="123059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1499610">
            <a:off x="2922662" y="1880075"/>
            <a:ext cx="760576" cy="743484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9" t="9516" r="22757" b="28093"/>
          <a:stretch/>
        </p:blipFill>
        <p:spPr>
          <a:xfrm>
            <a:off x="1271952" y="1952616"/>
            <a:ext cx="7009407" cy="408797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glow rad="101600">
              <a:srgbClr val="00B0F0">
                <a:alpha val="60000"/>
              </a:srgbClr>
            </a:glow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 6"/>
          <p:cNvSpPr/>
          <p:nvPr/>
        </p:nvSpPr>
        <p:spPr>
          <a:xfrm>
            <a:off x="5704779" y="6319545"/>
            <a:ext cx="3554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&lt;Same for all other similar devices&gt;</a:t>
            </a:r>
          </a:p>
        </p:txBody>
      </p:sp>
    </p:spTree>
    <p:extLst>
      <p:ext uri="{BB962C8B-B14F-4D97-AF65-F5344CB8AC3E}">
        <p14:creationId xmlns:p14="http://schemas.microsoft.com/office/powerpoint/2010/main" val="251192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47591" y="6179093"/>
            <a:ext cx="3554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&lt;Same for all other similar devices&gt;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6" t="17103" r="17620" b="22365"/>
          <a:stretch/>
        </p:blipFill>
        <p:spPr>
          <a:xfrm>
            <a:off x="605224" y="1086929"/>
            <a:ext cx="8653597" cy="477903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glow rad="101600">
              <a:srgbClr val="00B0F0">
                <a:alpha val="60000"/>
              </a:srgbClr>
            </a:glow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5744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1015" y="390998"/>
            <a:ext cx="9067437" cy="707886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>
            <a:glow rad="101600">
              <a:srgbClr val="00B0F0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000" u="sng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 6</a:t>
            </a:r>
            <a:r>
              <a:rPr lang="en-US" sz="20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:: Now we provide IP address to all the Routers (public IP) with 	   their subnetmasks to every router  with Clock Rate (if required)</a:t>
            </a:r>
          </a:p>
        </p:txBody>
      </p:sp>
      <p:sp>
        <p:nvSpPr>
          <p:cNvPr id="4" name="Rectangle 3"/>
          <p:cNvSpPr/>
          <p:nvPr/>
        </p:nvSpPr>
        <p:spPr>
          <a:xfrm>
            <a:off x="5645421" y="6306571"/>
            <a:ext cx="3554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&lt;Same for all other similar devices&gt;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5" t="23603" r="22322" b="16793"/>
          <a:stretch/>
        </p:blipFill>
        <p:spPr>
          <a:xfrm>
            <a:off x="2082740" y="1587259"/>
            <a:ext cx="6003985" cy="438621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glow rad="101600">
              <a:srgbClr val="00B0F0">
                <a:alpha val="60000"/>
              </a:srgbClr>
            </a:glow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62222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3479" y="486841"/>
            <a:ext cx="8484038" cy="83099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>
            <a:glow rad="101600">
              <a:srgbClr val="00B0F0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 7</a:t>
            </a:r>
            <a:r>
              <a:rPr lang="en-US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/>
              <a:t>:: Now finally to Create RIP we need to type the 	   	 	    following command in the Router :</a:t>
            </a:r>
          </a:p>
        </p:txBody>
      </p:sp>
      <p:sp>
        <p:nvSpPr>
          <p:cNvPr id="4" name="Rectangle 3"/>
          <p:cNvSpPr/>
          <p:nvPr/>
        </p:nvSpPr>
        <p:spPr>
          <a:xfrm>
            <a:off x="5513119" y="6293950"/>
            <a:ext cx="3554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&lt;Same for all other similar devices&gt;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83814" y="3023402"/>
            <a:ext cx="30631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 w="13462">
                  <a:noFill/>
                  <a:prstDash val="solid"/>
                </a:ln>
                <a:solidFill>
                  <a:srgbClr val="00B0F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Typing all the network IDs connected to the router.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2" t="20818" r="55152" b="23295"/>
          <a:stretch/>
        </p:blipFill>
        <p:spPr>
          <a:xfrm>
            <a:off x="685842" y="1770553"/>
            <a:ext cx="4162204" cy="419708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glow rad="101600">
              <a:srgbClr val="00B0F0">
                <a:alpha val="60000"/>
              </a:srgbClr>
            </a:glow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185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133</TotalTime>
  <Words>344</Words>
  <Application>Microsoft Office PowerPoint</Application>
  <PresentationFormat>A4 Paper (210x297 mm)</PresentationFormat>
  <Paragraphs>30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Century Gothic</vt:lpstr>
      <vt:lpstr>Eras Bold ITC</vt:lpstr>
      <vt:lpstr>Eras Demi ITC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Shashi Official</dc:creator>
  <cp:lastModifiedBy>Windows User</cp:lastModifiedBy>
  <cp:revision>22</cp:revision>
  <dcterms:created xsi:type="dcterms:W3CDTF">2018-07-24T02:34:23Z</dcterms:created>
  <dcterms:modified xsi:type="dcterms:W3CDTF">2019-09-13T12:42:16Z</dcterms:modified>
</cp:coreProperties>
</file>